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307" r:id="rId1"/>
  </p:sldMasterIdLst>
  <p:notesMasterIdLst>
    <p:notesMasterId r:id="rId3"/>
  </p:notesMasterIdLst>
  <p:handoutMasterIdLst>
    <p:handoutMasterId r:id="rId4"/>
  </p:handoutMasterIdLst>
  <p:sldIdLst>
    <p:sldId id="258" r:id="rId2"/>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920326E-9CF1-4776-9A37-8598567A8411}"/>
              </a:ext>
            </a:extLst>
          </p:cNvPr>
          <p:cNvSpPr>
            <a:spLocks noGrp="1"/>
          </p:cNvSpPr>
          <p:nvPr>
            <p:ph type="hdr" sz="quarter"/>
          </p:nvPr>
        </p:nvSpPr>
        <p:spPr>
          <a:xfrm>
            <a:off x="1" y="1"/>
            <a:ext cx="2944813" cy="498475"/>
          </a:xfrm>
          <a:prstGeom prst="rect">
            <a:avLst/>
          </a:prstGeom>
        </p:spPr>
        <p:txBody>
          <a:bodyPr vert="horz" lIns="91429" tIns="45714" rIns="91429" bIns="45714"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12111D4-6D81-4158-BDCF-7FC3CF3DD3CE}"/>
              </a:ext>
            </a:extLst>
          </p:cNvPr>
          <p:cNvSpPr>
            <a:spLocks noGrp="1"/>
          </p:cNvSpPr>
          <p:nvPr>
            <p:ph type="dt" sz="quarter" idx="1"/>
          </p:nvPr>
        </p:nvSpPr>
        <p:spPr>
          <a:xfrm>
            <a:off x="3848101" y="1"/>
            <a:ext cx="2944813" cy="498475"/>
          </a:xfrm>
          <a:prstGeom prst="rect">
            <a:avLst/>
          </a:prstGeom>
        </p:spPr>
        <p:txBody>
          <a:bodyPr vert="horz" lIns="91429" tIns="45714" rIns="91429" bIns="45714" rtlCol="0"/>
          <a:lstStyle>
            <a:lvl1pPr algn="r">
              <a:defRPr sz="1200"/>
            </a:lvl1pPr>
          </a:lstStyle>
          <a:p>
            <a:fld id="{01AD77A9-3511-4E24-B9ED-E428618B9E97}" type="datetimeFigureOut">
              <a:rPr lang="nl-NL" smtClean="0"/>
              <a:t>23-10-2023</a:t>
            </a:fld>
            <a:endParaRPr lang="nl-NL"/>
          </a:p>
        </p:txBody>
      </p:sp>
      <p:sp>
        <p:nvSpPr>
          <p:cNvPr id="4" name="Tijdelijke aanduiding voor voettekst 3">
            <a:extLst>
              <a:ext uri="{FF2B5EF4-FFF2-40B4-BE49-F238E27FC236}">
                <a16:creationId xmlns:a16="http://schemas.microsoft.com/office/drawing/2014/main" id="{182F56AE-2F13-4D61-8E2F-5853E7DCF707}"/>
              </a:ext>
            </a:extLst>
          </p:cNvPr>
          <p:cNvSpPr>
            <a:spLocks noGrp="1"/>
          </p:cNvSpPr>
          <p:nvPr>
            <p:ph type="ftr" sz="quarter" idx="2"/>
          </p:nvPr>
        </p:nvSpPr>
        <p:spPr>
          <a:xfrm>
            <a:off x="1" y="9432925"/>
            <a:ext cx="2944813" cy="498475"/>
          </a:xfrm>
          <a:prstGeom prst="rect">
            <a:avLst/>
          </a:prstGeom>
        </p:spPr>
        <p:txBody>
          <a:bodyPr vert="horz" lIns="91429" tIns="45714" rIns="91429" bIns="45714"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F7222EA-D8DA-4213-8B3E-9BA1CBB99DA4}"/>
              </a:ext>
            </a:extLst>
          </p:cNvPr>
          <p:cNvSpPr>
            <a:spLocks noGrp="1"/>
          </p:cNvSpPr>
          <p:nvPr>
            <p:ph type="sldNum" sz="quarter" idx="3"/>
          </p:nvPr>
        </p:nvSpPr>
        <p:spPr>
          <a:xfrm>
            <a:off x="3848101" y="9432925"/>
            <a:ext cx="2944813" cy="498475"/>
          </a:xfrm>
          <a:prstGeom prst="rect">
            <a:avLst/>
          </a:prstGeom>
        </p:spPr>
        <p:txBody>
          <a:bodyPr vert="horz" lIns="91429" tIns="45714" rIns="91429" bIns="45714" rtlCol="0" anchor="b"/>
          <a:lstStyle>
            <a:lvl1pPr algn="r">
              <a:defRPr sz="1200"/>
            </a:lvl1pPr>
          </a:lstStyle>
          <a:p>
            <a:fld id="{89120241-A62A-4841-9DB1-8BA1C68FABDA}" type="slidenum">
              <a:rPr lang="nl-NL" smtClean="0"/>
              <a:t>‹nr.›</a:t>
            </a:fld>
            <a:endParaRPr lang="nl-NL"/>
          </a:p>
        </p:txBody>
      </p:sp>
    </p:spTree>
    <p:extLst>
      <p:ext uri="{BB962C8B-B14F-4D97-AF65-F5344CB8AC3E}">
        <p14:creationId xmlns:p14="http://schemas.microsoft.com/office/powerpoint/2010/main" val="834819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PlaceHolder 1"/>
          <p:cNvSpPr>
            <a:spLocks noGrp="1" noRot="1" noChangeAspect="1"/>
          </p:cNvSpPr>
          <p:nvPr>
            <p:ph type="sldImg"/>
          </p:nvPr>
        </p:nvSpPr>
        <p:spPr>
          <a:xfrm>
            <a:off x="1106488" y="812800"/>
            <a:ext cx="5345112" cy="4010025"/>
          </a:xfrm>
          <a:prstGeom prst="rect">
            <a:avLst/>
          </a:prstGeom>
        </p:spPr>
        <p:txBody>
          <a:bodyPr lIns="0" tIns="0" rIns="0" bIns="0" anchor="ctr">
            <a:noAutofit/>
          </a:bodyPr>
          <a:lstStyle/>
          <a:p>
            <a:r>
              <a:rPr lang="nl-NL" sz="1800" b="0" strike="noStrike" spc="-1">
                <a:solidFill>
                  <a:srgbClr val="000000"/>
                </a:solidFill>
                <a:latin typeface="Calibri"/>
              </a:rPr>
              <a:t>Click to move the slide</a:t>
            </a:r>
          </a:p>
        </p:txBody>
      </p:sp>
      <p:sp>
        <p:nvSpPr>
          <p:cNvPr id="43" name="PlaceHolder 2"/>
          <p:cNvSpPr>
            <a:spLocks noGrp="1"/>
          </p:cNvSpPr>
          <p:nvPr>
            <p:ph type="body"/>
          </p:nvPr>
        </p:nvSpPr>
        <p:spPr>
          <a:xfrm>
            <a:off x="756000" y="5078521"/>
            <a:ext cx="6047640" cy="4811040"/>
          </a:xfrm>
          <a:prstGeom prst="rect">
            <a:avLst/>
          </a:prstGeom>
        </p:spPr>
        <p:txBody>
          <a:bodyPr lIns="0" tIns="0" rIns="0" bIns="0">
            <a:noAutofit/>
          </a:bodyPr>
          <a:lstStyle/>
          <a:p>
            <a:r>
              <a:rPr lang="nl-NL" sz="2000" b="0" strike="noStrike" spc="-1">
                <a:latin typeface="Arial"/>
              </a:rPr>
              <a:t>Click to edit the notes format</a:t>
            </a:r>
          </a:p>
        </p:txBody>
      </p:sp>
      <p:sp>
        <p:nvSpPr>
          <p:cNvPr id="44" name="PlaceHolder 3"/>
          <p:cNvSpPr>
            <a:spLocks noGrp="1"/>
          </p:cNvSpPr>
          <p:nvPr>
            <p:ph type="hdr"/>
          </p:nvPr>
        </p:nvSpPr>
        <p:spPr>
          <a:xfrm>
            <a:off x="1" y="1"/>
            <a:ext cx="3280680" cy="534240"/>
          </a:xfrm>
          <a:prstGeom prst="rect">
            <a:avLst/>
          </a:prstGeom>
        </p:spPr>
        <p:txBody>
          <a:bodyPr lIns="0" tIns="0" rIns="0" bIns="0">
            <a:noAutofit/>
          </a:bodyPr>
          <a:lstStyle/>
          <a:p>
            <a:r>
              <a:rPr lang="nl-NL" sz="1400" b="0" strike="noStrike" spc="-1">
                <a:latin typeface="Times New Roman"/>
              </a:rPr>
              <a:t>&lt;header&gt;</a:t>
            </a:r>
          </a:p>
        </p:txBody>
      </p:sp>
      <p:sp>
        <p:nvSpPr>
          <p:cNvPr id="45" name="PlaceHolder 4"/>
          <p:cNvSpPr>
            <a:spLocks noGrp="1"/>
          </p:cNvSpPr>
          <p:nvPr>
            <p:ph type="dt"/>
          </p:nvPr>
        </p:nvSpPr>
        <p:spPr>
          <a:xfrm>
            <a:off x="4278960" y="1"/>
            <a:ext cx="3280680" cy="534240"/>
          </a:xfrm>
          <a:prstGeom prst="rect">
            <a:avLst/>
          </a:prstGeom>
        </p:spPr>
        <p:txBody>
          <a:bodyPr lIns="0" tIns="0" rIns="0" bIns="0">
            <a:noAutofit/>
          </a:bodyPr>
          <a:lstStyle/>
          <a:p>
            <a:pPr algn="r"/>
            <a:r>
              <a:rPr lang="nl-NL" sz="1400" b="0" strike="noStrike" spc="-1">
                <a:latin typeface="Times New Roman"/>
              </a:rPr>
              <a:t>&lt;date/time&gt;</a:t>
            </a:r>
          </a:p>
        </p:txBody>
      </p:sp>
      <p:sp>
        <p:nvSpPr>
          <p:cNvPr id="46" name="PlaceHolder 5"/>
          <p:cNvSpPr>
            <a:spLocks noGrp="1"/>
          </p:cNvSpPr>
          <p:nvPr>
            <p:ph type="ftr"/>
          </p:nvPr>
        </p:nvSpPr>
        <p:spPr>
          <a:xfrm>
            <a:off x="1" y="10157401"/>
            <a:ext cx="3280680" cy="534240"/>
          </a:xfrm>
          <a:prstGeom prst="rect">
            <a:avLst/>
          </a:prstGeom>
        </p:spPr>
        <p:txBody>
          <a:bodyPr lIns="0" tIns="0" rIns="0" bIns="0" anchor="b">
            <a:noAutofit/>
          </a:bodyPr>
          <a:lstStyle/>
          <a:p>
            <a:r>
              <a:rPr lang="nl-NL" sz="1400" b="0" strike="noStrike" spc="-1">
                <a:latin typeface="Times New Roman"/>
              </a:rPr>
              <a:t>&lt;footer&gt;</a:t>
            </a:r>
          </a:p>
        </p:txBody>
      </p:sp>
      <p:sp>
        <p:nvSpPr>
          <p:cNvPr id="47" name="PlaceHolder 6"/>
          <p:cNvSpPr>
            <a:spLocks noGrp="1"/>
          </p:cNvSpPr>
          <p:nvPr>
            <p:ph type="sldNum"/>
          </p:nvPr>
        </p:nvSpPr>
        <p:spPr>
          <a:xfrm>
            <a:off x="4278960" y="10157401"/>
            <a:ext cx="3280680" cy="534240"/>
          </a:xfrm>
          <a:prstGeom prst="rect">
            <a:avLst/>
          </a:prstGeom>
        </p:spPr>
        <p:txBody>
          <a:bodyPr lIns="0" tIns="0" rIns="0" bIns="0" anchor="b">
            <a:noAutofit/>
          </a:bodyPr>
          <a:lstStyle/>
          <a:p>
            <a:pPr algn="r"/>
            <a:fld id="{B24DF7F1-BDDC-4D32-BE00-E9FFA8C598B2}" type="slidenum">
              <a:rPr lang="nl-NL" sz="1400" b="0" strike="noStrike" spc="-1">
                <a:latin typeface="Times New Roman"/>
              </a:rPr>
              <a:t>‹nr.›</a:t>
            </a:fld>
            <a:endParaRPr lang="nl-NL" sz="1400" b="0" strike="noStrike" spc="-1">
              <a:latin typeface="Times New Roman"/>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35963379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22327636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2264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35705594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95997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42272688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3166409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1334759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28127486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5699393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6" name="Footer Placeholder 5"/>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6832530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8" name="Footer Placeholder 7"/>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862721731"/>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4" name="Footer Placeholder 3"/>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38177602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3" name="Footer Placeholder 2"/>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14973867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6" name="Footer Placeholder 5"/>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2239778836"/>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nSpc>
                <a:spcPct val="100000"/>
              </a:lnSpc>
            </a:pPr>
            <a:endParaRPr lang="nl-NL" sz="1200" b="0" strike="noStrike" spc="-1">
              <a:latin typeface="Times New Roman"/>
            </a:endParaRPr>
          </a:p>
        </p:txBody>
      </p:sp>
      <p:sp>
        <p:nvSpPr>
          <p:cNvPr id="6" name="Footer Placeholder 5"/>
          <p:cNvSpPr>
            <a:spLocks noGrp="1"/>
          </p:cNvSpPr>
          <p:nvPr>
            <p:ph type="ftr" sz="quarter" idx="11"/>
          </p:nvPr>
        </p:nvSpPr>
        <p:spPr/>
        <p:txBody>
          <a:bodyPr/>
          <a:lstStyle/>
          <a:p>
            <a:pPr algn="ctr">
              <a:lnSpc>
                <a:spcPct val="100000"/>
              </a:lnSpc>
            </a:pPr>
            <a:endParaRPr lang="nl-NL" sz="12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27045296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nSpc>
                <a:spcPct val="100000"/>
              </a:lnSpc>
            </a:pPr>
            <a:endParaRPr lang="nl-NL" sz="1200" b="0" strike="noStrike" spc="-1">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ctr">
              <a:lnSpc>
                <a:spcPct val="100000"/>
              </a:lnSpc>
            </a:pPr>
            <a:endParaRPr lang="nl-NL" sz="1200" b="0" strike="noStrike" spc="-1">
              <a:latin typeface="Times New Roman"/>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B9F1A631-CBD5-429E-B76A-FF6BC36CBAD8}" type="slidenum">
              <a:rPr lang="nl-NL" sz="1200" b="0" strike="noStrike" spc="-1" smtClean="0">
                <a:solidFill>
                  <a:srgbClr val="8B8B8B"/>
                </a:solidFill>
                <a:latin typeface="Calibri"/>
              </a:rPr>
              <a:t>‹nr.›</a:t>
            </a:fld>
            <a:endParaRPr lang="nl-NL" sz="1200" b="0" strike="noStrike" spc="-1">
              <a:latin typeface="Times New Roman"/>
            </a:endParaRPr>
          </a:p>
        </p:txBody>
      </p:sp>
    </p:spTree>
    <p:extLst>
      <p:ext uri="{BB962C8B-B14F-4D97-AF65-F5344CB8AC3E}">
        <p14:creationId xmlns:p14="http://schemas.microsoft.com/office/powerpoint/2010/main" val="4050350244"/>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mailto:info@ecomani.e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750EF01-EA09-4B87-9573-BB3DF11AFCA7}"/>
              </a:ext>
            </a:extLst>
          </p:cNvPr>
          <p:cNvSpPr>
            <a:spLocks noGrp="1"/>
          </p:cNvSpPr>
          <p:nvPr>
            <p:ph type="title"/>
          </p:nvPr>
        </p:nvSpPr>
        <p:spPr/>
        <p:txBody>
          <a:bodyPr/>
          <a:lstStyle/>
          <a:p>
            <a:r>
              <a:rPr lang="nl-NL" dirty="0"/>
              <a:t>Coöperatie Wetering Energiecentrale</a:t>
            </a:r>
          </a:p>
        </p:txBody>
      </p:sp>
      <p:sp>
        <p:nvSpPr>
          <p:cNvPr id="8" name="Tijdelijke aanduiding voor inhoud 7">
            <a:extLst>
              <a:ext uri="{FF2B5EF4-FFF2-40B4-BE49-F238E27FC236}">
                <a16:creationId xmlns:a16="http://schemas.microsoft.com/office/drawing/2014/main" id="{00EDBBE2-D91D-9866-A154-DCD7C1F26A30}"/>
              </a:ext>
            </a:extLst>
          </p:cNvPr>
          <p:cNvSpPr>
            <a:spLocks noGrp="1"/>
          </p:cNvSpPr>
          <p:nvPr>
            <p:ph idx="1"/>
          </p:nvPr>
        </p:nvSpPr>
        <p:spPr/>
        <p:txBody>
          <a:bodyPr/>
          <a:lstStyle/>
          <a:p>
            <a:r>
              <a:rPr lang="nl-NL" dirty="0"/>
              <a:t>Op 2 of 3 november worden 166 zonnepanelen aangesloten op het elektriciteitsnet. 50 Van deze panelen zijn in de vorm van certificaten van zonnepalen nog te koop. De looptijd van de overeenkomst is 13 jaar. Het gemiddelde rendement wordt verwacht rond de 14% per jaar.  </a:t>
            </a:r>
          </a:p>
          <a:p>
            <a:r>
              <a:rPr lang="nl-NL" dirty="0"/>
              <a:t>De panelen zijn niet gebonden aan het                                                                 </a:t>
            </a:r>
          </a:p>
          <a:p>
            <a:pPr marL="0" indent="0">
              <a:buNone/>
            </a:pPr>
            <a:r>
              <a:rPr lang="nl-NL" dirty="0"/>
              <a:t>lokale deelname model. Het functioneert </a:t>
            </a:r>
          </a:p>
          <a:p>
            <a:pPr marL="0" indent="0">
              <a:buNone/>
            </a:pPr>
            <a:r>
              <a:rPr lang="nl-NL" dirty="0"/>
              <a:t>als een investeringsmodel. Iedereen kan </a:t>
            </a:r>
          </a:p>
          <a:p>
            <a:pPr marL="0" indent="0">
              <a:buNone/>
            </a:pPr>
            <a:r>
              <a:rPr lang="nl-NL" dirty="0"/>
              <a:t>meedoen.</a:t>
            </a:r>
          </a:p>
          <a:p>
            <a:pPr marL="0" indent="0">
              <a:buNone/>
            </a:pPr>
            <a:r>
              <a:rPr lang="nl-NL" dirty="0"/>
              <a:t>Meer weten: </a:t>
            </a:r>
            <a:r>
              <a:rPr lang="nl-NL" dirty="0">
                <a:hlinkClick r:id="rId2"/>
              </a:rPr>
              <a:t>info@ecomani.eu</a:t>
            </a:r>
            <a:r>
              <a:rPr lang="nl-NL" dirty="0"/>
              <a:t> en 0622928963 </a:t>
            </a:r>
          </a:p>
          <a:p>
            <a:pPr marL="0" indent="0">
              <a:buNone/>
            </a:pPr>
            <a:endParaRPr lang="nl-NL" dirty="0"/>
          </a:p>
        </p:txBody>
      </p:sp>
      <p:pic>
        <p:nvPicPr>
          <p:cNvPr id="6" name="Afbeelding 9">
            <a:extLst>
              <a:ext uri="{FF2B5EF4-FFF2-40B4-BE49-F238E27FC236}">
                <a16:creationId xmlns:a16="http://schemas.microsoft.com/office/drawing/2014/main" id="{760A5DB2-E249-C0A1-5F31-995E7AECBF0F}"/>
              </a:ext>
            </a:extLst>
          </p:cNvPr>
          <p:cNvPicPr/>
          <p:nvPr/>
        </p:nvPicPr>
        <p:blipFill>
          <a:blip r:embed="rId3"/>
          <a:stretch/>
        </p:blipFill>
        <p:spPr>
          <a:xfrm>
            <a:off x="5246701" y="3586578"/>
            <a:ext cx="3558537" cy="2066981"/>
          </a:xfrm>
          <a:prstGeom prst="rect">
            <a:avLst/>
          </a:prstGeom>
          <a:ln>
            <a:noFill/>
          </a:ln>
        </p:spPr>
      </p:pic>
      <p:pic>
        <p:nvPicPr>
          <p:cNvPr id="9" name="Afbeelding 8" descr="Bijlage 249495.png">
            <a:extLst>
              <a:ext uri="{FF2B5EF4-FFF2-40B4-BE49-F238E27FC236}">
                <a16:creationId xmlns:a16="http://schemas.microsoft.com/office/drawing/2014/main" id="{535BAB67-C802-023A-68B2-0A0AD3EA7826}"/>
              </a:ext>
            </a:extLst>
          </p:cNvPr>
          <p:cNvPicPr/>
          <p:nvPr/>
        </p:nvPicPr>
        <p:blipFill>
          <a:blip r:embed="rId4" cstate="print"/>
          <a:srcRect/>
          <a:stretch>
            <a:fillRect/>
          </a:stretch>
        </p:blipFill>
        <p:spPr bwMode="auto">
          <a:xfrm>
            <a:off x="5076055" y="5846323"/>
            <a:ext cx="3610745" cy="583659"/>
          </a:xfrm>
          <a:prstGeom prst="rect">
            <a:avLst/>
          </a:prstGeom>
          <a:noFill/>
          <a:ln w="9525">
            <a:noFill/>
            <a:miter lim="800000"/>
            <a:headEnd/>
            <a:tailEnd/>
          </a:ln>
        </p:spPr>
      </p:pic>
    </p:spTree>
    <p:extLst>
      <p:ext uri="{BB962C8B-B14F-4D97-AF65-F5344CB8AC3E}">
        <p14:creationId xmlns:p14="http://schemas.microsoft.com/office/powerpoint/2010/main" val="1040427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32252</TotalTime>
  <Words>84</Words>
  <Application>Microsoft Office PowerPoint</Application>
  <PresentationFormat>Diavoorstelling (4:3)</PresentationFormat>
  <Paragraphs>7</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Times New Roman</vt:lpstr>
      <vt:lpstr>Trebuchet MS</vt:lpstr>
      <vt:lpstr>Wingdings 3</vt:lpstr>
      <vt:lpstr>Facet</vt:lpstr>
      <vt:lpstr>Coöperatie Wetering Energiecentrale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Chatka</dc:creator>
  <dc:description/>
  <cp:lastModifiedBy>jack.vdnes@h2connect.world</cp:lastModifiedBy>
  <cp:revision>148</cp:revision>
  <cp:lastPrinted>2021-11-09T13:44:47Z</cp:lastPrinted>
  <dcterms:created xsi:type="dcterms:W3CDTF">2017-05-10T07:22:02Z</dcterms:created>
  <dcterms:modified xsi:type="dcterms:W3CDTF">2023-10-23T08:07:50Z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